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56" r:id="rId3"/>
    <p:sldId id="257" r:id="rId4"/>
    <p:sldId id="281" r:id="rId5"/>
    <p:sldId id="282" r:id="rId6"/>
    <p:sldId id="283" r:id="rId7"/>
    <p:sldId id="262" r:id="rId8"/>
    <p:sldId id="267" r:id="rId9"/>
    <p:sldId id="268" r:id="rId10"/>
    <p:sldId id="269" r:id="rId11"/>
    <p:sldId id="270" r:id="rId12"/>
    <p:sldId id="276" r:id="rId13"/>
    <p:sldId id="271" r:id="rId14"/>
    <p:sldId id="266" r:id="rId15"/>
    <p:sldId id="273" r:id="rId16"/>
    <p:sldId id="274" r:id="rId17"/>
    <p:sldId id="275" r:id="rId18"/>
    <p:sldId id="277" r:id="rId19"/>
    <p:sldId id="279" r:id="rId20"/>
    <p:sldId id="280"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92" d="100"/>
          <a:sy n="92" d="100"/>
        </p:scale>
        <p:origin x="498"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2/23/2016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2/23/2016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2/23/2016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2/23/2016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2/23/2016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2/23/2016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2/23/2016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2/23/2016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2/23/2016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2/23/2016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2/23/2016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2/23/2016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2/23/2016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2/23/2016</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paperrater.com/" TargetMode="External"/><Relationship Id="rId7" Type="http://schemas.openxmlformats.org/officeDocument/2006/relationships/hyperlink" Target="http://www.scanmyessay.com/" TargetMode="External"/><Relationship Id="rId2" Type="http://schemas.openxmlformats.org/officeDocument/2006/relationships/hyperlink" Target="https://www.grammarly.com/plagiarism" TargetMode="External"/><Relationship Id="rId1" Type="http://schemas.openxmlformats.org/officeDocument/2006/relationships/slideLayout" Target="../slideLayouts/slideLayout6.xml"/><Relationship Id="rId6" Type="http://schemas.openxmlformats.org/officeDocument/2006/relationships/hyperlink" Target="http://www.educatorstechnology.com/2013/06/top-8-plagiarism-detector-tools-for.html" TargetMode="External"/><Relationship Id="rId5" Type="http://schemas.openxmlformats.org/officeDocument/2006/relationships/hyperlink" Target="http://smallseotools.com/plagiarism-checker/" TargetMode="External"/><Relationship Id="rId4" Type="http://schemas.openxmlformats.org/officeDocument/2006/relationships/hyperlink" Target="http://www.plagiarismchecker.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drive.google.com/file/d/0B1yU_yipXT0BTDdCQXRneTJKUlk/view?usp=shari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rive.google.com/file/d/0B1yU_yipXT0BVjVocVhQdHFvMlk/view?usp=shar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erriam-webster.com/dictionary/allusion" TargetMode="External"/><Relationship Id="rId2" Type="http://schemas.openxmlformats.org/officeDocument/2006/relationships/hyperlink" Target="http://www.merriam-webster.com/dictionary/refers" TargetMode="External"/><Relationship Id="rId1" Type="http://schemas.openxmlformats.org/officeDocument/2006/relationships/slideLayout" Target="../slideLayouts/slideLayout6.xml"/><Relationship Id="rId5" Type="http://schemas.openxmlformats.org/officeDocument/2006/relationships/hyperlink" Target="http://www.merriam-webster.com/dictionary/reference" TargetMode="External"/><Relationship Id="rId4" Type="http://schemas.openxmlformats.org/officeDocument/2006/relationships/hyperlink" Target="http://www.merriam-webster.com/dictionary/men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merriam-webster.com/dictionary/quotation" TargetMode="External"/><Relationship Id="rId2" Type="http://schemas.openxmlformats.org/officeDocument/2006/relationships/hyperlink" Target="http://www.merriam-webster.com/dictionary/excerpt" TargetMode="External"/><Relationship Id="rId1" Type="http://schemas.openxmlformats.org/officeDocument/2006/relationships/slideLayout" Target="../slideLayouts/slideLayout6.xml"/><Relationship Id="rId5" Type="http://schemas.openxmlformats.org/officeDocument/2006/relationships/hyperlink" Target="http://www.merriam-webster.com/dictionary/citation" TargetMode="External"/><Relationship Id="rId4" Type="http://schemas.openxmlformats.org/officeDocument/2006/relationships/hyperlink" Target="http://www.merriam-webster.com/dictionary/men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04900" y="2292094"/>
            <a:ext cx="5734050" cy="2219691"/>
          </a:xfrm>
        </p:spPr>
        <p:txBody>
          <a:bodyPr anchor="ctr"/>
          <a:lstStyle/>
          <a:p>
            <a:r>
              <a:rPr lang="en-US" dirty="0" smtClean="0"/>
              <a:t>Whose idea was it really?</a:t>
            </a:r>
            <a:endParaRPr lang="en-US" dirty="0"/>
          </a:p>
        </p:txBody>
      </p:sp>
      <p:sp>
        <p:nvSpPr>
          <p:cNvPr id="7" name="Subtitle 6"/>
          <p:cNvSpPr>
            <a:spLocks noGrp="1"/>
          </p:cNvSpPr>
          <p:nvPr>
            <p:ph type="subTitle" idx="1"/>
          </p:nvPr>
        </p:nvSpPr>
        <p:spPr/>
        <p:txBody>
          <a:bodyPr/>
          <a:lstStyle/>
          <a:p>
            <a:r>
              <a:rPr lang="en-US" dirty="0" smtClean="0"/>
              <a:t>Research, References</a:t>
            </a:r>
            <a:r>
              <a:rPr lang="en-US" dirty="0" smtClean="0"/>
              <a:t>, Citations, and Plagiarism</a:t>
            </a:r>
            <a:endParaRPr lang="en-US" dirty="0"/>
          </a:p>
        </p:txBody>
      </p:sp>
      <p:pic>
        <p:nvPicPr>
          <p:cNvPr id="4" name="Picture Placeholder 3" descr="Open book on table, blurred shelves of books in background"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Plagiarism</a:t>
            </a:r>
            <a:endParaRPr lang="en-US" dirty="0"/>
          </a:p>
        </p:txBody>
      </p:sp>
      <p:sp>
        <p:nvSpPr>
          <p:cNvPr id="3" name="Text Placeholder 2"/>
          <p:cNvSpPr>
            <a:spLocks noGrp="1"/>
          </p:cNvSpPr>
          <p:nvPr>
            <p:ph type="body" idx="1"/>
          </p:nvPr>
        </p:nvSpPr>
        <p:spPr/>
        <p:txBody>
          <a:bodyPr/>
          <a:lstStyle/>
          <a:p>
            <a:r>
              <a:rPr lang="en-US" dirty="0" smtClean="0"/>
              <a:t>Definition</a:t>
            </a:r>
            <a:endParaRPr lang="en-US" dirty="0"/>
          </a:p>
        </p:txBody>
      </p:sp>
      <p:sp>
        <p:nvSpPr>
          <p:cNvPr id="4" name="Content Placeholder 3"/>
          <p:cNvSpPr>
            <a:spLocks noGrp="1"/>
          </p:cNvSpPr>
          <p:nvPr>
            <p:ph sz="half" idx="2"/>
          </p:nvPr>
        </p:nvSpPr>
        <p:spPr/>
        <p:txBody>
          <a:bodyPr/>
          <a:lstStyle/>
          <a:p>
            <a:r>
              <a:rPr lang="en-US" dirty="0"/>
              <a:t>: the act of using another person's words or ideas without giving credit to that person : the act of plagiarizing </a:t>
            </a:r>
            <a:r>
              <a:rPr lang="en-US" dirty="0" smtClean="0"/>
              <a:t>something</a:t>
            </a:r>
          </a:p>
          <a:p>
            <a:r>
              <a:rPr lang="en-US" sz="1200" dirty="0"/>
              <a:t>http://www.merriam-webster.com/dictionary/plagiarism</a:t>
            </a:r>
          </a:p>
        </p:txBody>
      </p:sp>
      <p:sp>
        <p:nvSpPr>
          <p:cNvPr id="5" name="Text Placeholder 4"/>
          <p:cNvSpPr>
            <a:spLocks noGrp="1"/>
          </p:cNvSpPr>
          <p:nvPr>
            <p:ph type="body" sz="quarter" idx="3"/>
          </p:nvPr>
        </p:nvSpPr>
        <p:spPr/>
        <p:txBody>
          <a:bodyPr/>
          <a:lstStyle/>
          <a:p>
            <a:r>
              <a:rPr lang="en-US" dirty="0" smtClean="0"/>
              <a:t>Plagiarism Detection</a:t>
            </a:r>
            <a:endParaRPr lang="en-US" dirty="0"/>
          </a:p>
        </p:txBody>
      </p:sp>
      <p:sp>
        <p:nvSpPr>
          <p:cNvPr id="6" name="Content Placeholder 5"/>
          <p:cNvSpPr>
            <a:spLocks noGrp="1"/>
          </p:cNvSpPr>
          <p:nvPr>
            <p:ph sz="quarter" idx="4"/>
          </p:nvPr>
        </p:nvSpPr>
        <p:spPr/>
        <p:txBody>
          <a:bodyPr/>
          <a:lstStyle/>
          <a:p>
            <a:r>
              <a:rPr lang="en-US" dirty="0" smtClean="0"/>
              <a:t>Teachers and colleges use detection services to scan your work to find out how much of your work is not yours</a:t>
            </a:r>
          </a:p>
          <a:p>
            <a:r>
              <a:rPr lang="en-US" dirty="0" smtClean="0"/>
              <a:t>A percentage will be presented that shows how much of your work is taken from other sources</a:t>
            </a:r>
          </a:p>
          <a:p>
            <a:r>
              <a:rPr lang="en-US" dirty="0" smtClean="0"/>
              <a:t>If you cite and reference correctly, you will not plagiarize</a:t>
            </a:r>
            <a:endParaRPr lang="en-US" dirty="0"/>
          </a:p>
        </p:txBody>
      </p:sp>
    </p:spTree>
    <p:extLst>
      <p:ext uri="{BB962C8B-B14F-4D97-AF65-F5344CB8AC3E}">
        <p14:creationId xmlns:p14="http://schemas.microsoft.com/office/powerpoint/2010/main" val="13593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Plagiarism Tools</a:t>
            </a:r>
            <a:endParaRPr lang="en-US" dirty="0"/>
          </a:p>
        </p:txBody>
      </p:sp>
      <p:sp>
        <p:nvSpPr>
          <p:cNvPr id="3" name="Text Placeholder 2"/>
          <p:cNvSpPr>
            <a:spLocks noGrp="1"/>
          </p:cNvSpPr>
          <p:nvPr>
            <p:ph type="body" idx="1"/>
          </p:nvPr>
        </p:nvSpPr>
        <p:spPr>
          <a:xfrm>
            <a:off x="1104900" y="1600200"/>
            <a:ext cx="9980682" cy="823912"/>
          </a:xfrm>
        </p:spPr>
        <p:txBody>
          <a:bodyPr/>
          <a:lstStyle/>
          <a:p>
            <a:r>
              <a:rPr lang="en-US" dirty="0" smtClean="0"/>
              <a:t>Tools You and Teachers Can Use to Detect Plagiarism Errors</a:t>
            </a:r>
            <a:endParaRPr lang="en-US" dirty="0"/>
          </a:p>
        </p:txBody>
      </p:sp>
      <p:sp>
        <p:nvSpPr>
          <p:cNvPr id="4" name="Content Placeholder 3"/>
          <p:cNvSpPr>
            <a:spLocks noGrp="1"/>
          </p:cNvSpPr>
          <p:nvPr>
            <p:ph sz="half" idx="2"/>
          </p:nvPr>
        </p:nvSpPr>
        <p:spPr>
          <a:xfrm>
            <a:off x="1104900" y="2424112"/>
            <a:ext cx="4225636" cy="3748088"/>
          </a:xfrm>
        </p:spPr>
        <p:txBody>
          <a:bodyPr>
            <a:normAutofit/>
          </a:bodyPr>
          <a:lstStyle/>
          <a:p>
            <a:r>
              <a:rPr lang="en-US" sz="1600" dirty="0" err="1" smtClean="0"/>
              <a:t>Grammerly</a:t>
            </a:r>
            <a:endParaRPr lang="en-US" sz="1600" dirty="0" smtClean="0"/>
          </a:p>
          <a:p>
            <a:pPr marL="0" indent="0">
              <a:buNone/>
            </a:pPr>
            <a:r>
              <a:rPr lang="en-US" sz="1600" dirty="0">
                <a:hlinkClick r:id="rId2"/>
              </a:rPr>
              <a:t>https://</a:t>
            </a:r>
            <a:r>
              <a:rPr lang="en-US" sz="1600" dirty="0" smtClean="0">
                <a:hlinkClick r:id="rId2"/>
              </a:rPr>
              <a:t>www.grammarly.com/plagiarism</a:t>
            </a:r>
            <a:endParaRPr lang="en-US" sz="1600" dirty="0" smtClean="0"/>
          </a:p>
          <a:p>
            <a:r>
              <a:rPr lang="en-US" sz="1600" dirty="0" smtClean="0"/>
              <a:t>Paper Rater</a:t>
            </a:r>
          </a:p>
          <a:p>
            <a:pPr marL="0" indent="0">
              <a:buNone/>
            </a:pPr>
            <a:r>
              <a:rPr lang="en-US" sz="1600" dirty="0">
                <a:hlinkClick r:id="rId3"/>
              </a:rPr>
              <a:t>http://www.paperrater.com</a:t>
            </a:r>
            <a:r>
              <a:rPr lang="en-US" sz="1600" dirty="0" smtClean="0">
                <a:hlinkClick r:id="rId3"/>
              </a:rPr>
              <a:t>/</a:t>
            </a:r>
            <a:endParaRPr lang="en-US" sz="1600" dirty="0" smtClean="0"/>
          </a:p>
          <a:p>
            <a:r>
              <a:rPr lang="en-US" sz="1600" dirty="0" smtClean="0"/>
              <a:t>Plagiarism Checker</a:t>
            </a:r>
          </a:p>
          <a:p>
            <a:pPr marL="0" indent="0">
              <a:buNone/>
            </a:pPr>
            <a:r>
              <a:rPr lang="en-US" sz="1600" dirty="0">
                <a:hlinkClick r:id="rId4"/>
              </a:rPr>
              <a:t>http://www.plagiarismchecker.com</a:t>
            </a:r>
            <a:r>
              <a:rPr lang="en-US" sz="1600" dirty="0" smtClean="0">
                <a:hlinkClick r:id="rId4"/>
              </a:rPr>
              <a:t>/</a:t>
            </a:r>
            <a:endParaRPr lang="en-US" sz="1600" dirty="0" smtClean="0"/>
          </a:p>
          <a:p>
            <a:r>
              <a:rPr lang="en-US" sz="1600" dirty="0" smtClean="0"/>
              <a:t>Small SEO Tools</a:t>
            </a:r>
          </a:p>
          <a:p>
            <a:pPr marL="0" indent="0">
              <a:buNone/>
            </a:pPr>
            <a:r>
              <a:rPr lang="en-US" sz="1600" dirty="0">
                <a:hlinkClick r:id="rId5"/>
              </a:rPr>
              <a:t>http://smallseotools.com/plagiarism-checker</a:t>
            </a:r>
            <a:r>
              <a:rPr lang="en-US" sz="1600" dirty="0" smtClean="0">
                <a:hlinkClick r:id="rId5"/>
              </a:rPr>
              <a:t>/</a:t>
            </a:r>
            <a:endParaRPr lang="en-US" sz="1600" dirty="0" smtClean="0"/>
          </a:p>
          <a:p>
            <a:pPr marL="0" indent="0">
              <a:buNone/>
            </a:pPr>
            <a:endParaRPr lang="en-US" sz="1600" dirty="0" smtClean="0"/>
          </a:p>
          <a:p>
            <a:pPr marL="0" indent="0">
              <a:buNone/>
            </a:pPr>
            <a:endParaRPr lang="en-US" dirty="0"/>
          </a:p>
        </p:txBody>
      </p:sp>
      <p:sp>
        <p:nvSpPr>
          <p:cNvPr id="7" name="Content Placeholder 3"/>
          <p:cNvSpPr>
            <a:spLocks noGrp="1"/>
          </p:cNvSpPr>
          <p:nvPr>
            <p:ph sz="half" idx="2"/>
          </p:nvPr>
        </p:nvSpPr>
        <p:spPr>
          <a:xfrm>
            <a:off x="6859946" y="2424112"/>
            <a:ext cx="4225636" cy="3748088"/>
          </a:xfrm>
        </p:spPr>
        <p:txBody>
          <a:bodyPr>
            <a:normAutofit/>
          </a:bodyPr>
          <a:lstStyle/>
          <a:p>
            <a:r>
              <a:rPr lang="en-US" sz="1600" dirty="0" smtClean="0"/>
              <a:t>Top 8 Plagiarism Detector Tools for Teachers (article with links)</a:t>
            </a:r>
          </a:p>
          <a:p>
            <a:pPr marL="0" indent="0">
              <a:buNone/>
            </a:pPr>
            <a:r>
              <a:rPr lang="en-US" sz="1600" dirty="0">
                <a:hlinkClick r:id="rId6"/>
              </a:rPr>
              <a:t>http://</a:t>
            </a:r>
            <a:r>
              <a:rPr lang="en-US" sz="1600" dirty="0" smtClean="0">
                <a:hlinkClick r:id="rId6"/>
              </a:rPr>
              <a:t>www.educatorstechnology.com/2013/06/top-8-plagiarism-detector-tools-for.html</a:t>
            </a:r>
            <a:endParaRPr lang="en-US" sz="1600" dirty="0" smtClean="0"/>
          </a:p>
          <a:p>
            <a:r>
              <a:rPr lang="en-US" sz="1600" dirty="0" smtClean="0"/>
              <a:t>Turnitin.com</a:t>
            </a:r>
          </a:p>
          <a:p>
            <a:pPr marL="0" indent="0">
              <a:buNone/>
            </a:pPr>
            <a:r>
              <a:rPr lang="en-US" sz="1600" dirty="0">
                <a:hlinkClick r:id="rId5"/>
              </a:rPr>
              <a:t>http://smallseotools.com/plagiarism-checker</a:t>
            </a:r>
            <a:r>
              <a:rPr lang="en-US" sz="1600" dirty="0" smtClean="0">
                <a:hlinkClick r:id="rId5"/>
              </a:rPr>
              <a:t>/</a:t>
            </a:r>
            <a:endParaRPr lang="en-US" sz="1600" dirty="0" smtClean="0"/>
          </a:p>
          <a:p>
            <a:r>
              <a:rPr lang="en-US" sz="1600" dirty="0" smtClean="0"/>
              <a:t>Viper Plagiarism Scanner</a:t>
            </a:r>
          </a:p>
          <a:p>
            <a:pPr marL="0" indent="0">
              <a:buNone/>
            </a:pPr>
            <a:r>
              <a:rPr lang="en-US" sz="1600" dirty="0">
                <a:hlinkClick r:id="rId7"/>
              </a:rPr>
              <a:t>http://www.scanmyessay.com</a:t>
            </a:r>
            <a:r>
              <a:rPr lang="en-US" sz="1600" dirty="0" smtClean="0">
                <a:hlinkClick r:id="rId7"/>
              </a:rPr>
              <a:t>/</a:t>
            </a:r>
            <a:endParaRPr lang="en-US" sz="1600" dirty="0" smtClean="0"/>
          </a:p>
          <a:p>
            <a:pPr marL="0" indent="0">
              <a:buNone/>
            </a:pPr>
            <a:endParaRPr lang="en-US" sz="1600" dirty="0" smtClean="0"/>
          </a:p>
          <a:p>
            <a:pPr marL="0" indent="0">
              <a:buNone/>
            </a:pPr>
            <a:endParaRPr lang="en-US" sz="1600" dirty="0" smtClean="0"/>
          </a:p>
          <a:p>
            <a:pPr marL="0" indent="0">
              <a:buNone/>
            </a:pPr>
            <a:endParaRPr lang="en-US" dirty="0"/>
          </a:p>
        </p:txBody>
      </p:sp>
    </p:spTree>
    <p:extLst>
      <p:ext uri="{BB962C8B-B14F-4D97-AF65-F5344CB8AC3E}">
        <p14:creationId xmlns:p14="http://schemas.microsoft.com/office/powerpoint/2010/main" val="1805505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Plagiarism cont.</a:t>
            </a:r>
            <a:endParaRPr lang="en-US" dirty="0"/>
          </a:p>
        </p:txBody>
      </p:sp>
      <p:sp>
        <p:nvSpPr>
          <p:cNvPr id="3" name="Text Placeholder 2"/>
          <p:cNvSpPr>
            <a:spLocks noGrp="1"/>
          </p:cNvSpPr>
          <p:nvPr>
            <p:ph type="body" idx="1"/>
          </p:nvPr>
        </p:nvSpPr>
        <p:spPr/>
        <p:txBody>
          <a:bodyPr/>
          <a:lstStyle/>
          <a:p>
            <a:r>
              <a:rPr lang="en-US" dirty="0" smtClean="0"/>
              <a:t>What can happen if I plagiarize?</a:t>
            </a:r>
            <a:endParaRPr lang="en-US" dirty="0"/>
          </a:p>
        </p:txBody>
      </p:sp>
      <p:sp>
        <p:nvSpPr>
          <p:cNvPr id="4" name="Content Placeholder 3"/>
          <p:cNvSpPr>
            <a:spLocks noGrp="1"/>
          </p:cNvSpPr>
          <p:nvPr>
            <p:ph sz="half" idx="2"/>
          </p:nvPr>
        </p:nvSpPr>
        <p:spPr/>
        <p:txBody>
          <a:bodyPr/>
          <a:lstStyle/>
          <a:p>
            <a:r>
              <a:rPr lang="en-US" dirty="0" smtClean="0"/>
              <a:t>Failing grade</a:t>
            </a:r>
          </a:p>
          <a:p>
            <a:r>
              <a:rPr lang="en-US" dirty="0" smtClean="0"/>
              <a:t>Loss of Reputation</a:t>
            </a:r>
          </a:p>
          <a:p>
            <a:r>
              <a:rPr lang="en-US" dirty="0" smtClean="0"/>
              <a:t>Suspension</a:t>
            </a:r>
          </a:p>
          <a:p>
            <a:r>
              <a:rPr lang="en-US" dirty="0" smtClean="0"/>
              <a:t>Expulsion from school or college</a:t>
            </a:r>
          </a:p>
          <a:p>
            <a:r>
              <a:rPr lang="en-US" dirty="0" smtClean="0"/>
              <a:t>Remediation courses</a:t>
            </a:r>
          </a:p>
          <a:p>
            <a:r>
              <a:rPr lang="en-US" dirty="0" smtClean="0"/>
              <a:t>Extra Homework</a:t>
            </a:r>
            <a:endParaRPr lang="en-US" dirty="0"/>
          </a:p>
        </p:txBody>
      </p:sp>
      <p:sp>
        <p:nvSpPr>
          <p:cNvPr id="5" name="Text Placeholder 4"/>
          <p:cNvSpPr>
            <a:spLocks noGrp="1"/>
          </p:cNvSpPr>
          <p:nvPr>
            <p:ph type="body" sz="quarter" idx="3"/>
          </p:nvPr>
        </p:nvSpPr>
        <p:spPr/>
        <p:txBody>
          <a:bodyPr/>
          <a:lstStyle/>
          <a:p>
            <a:r>
              <a:rPr lang="en-US" dirty="0" smtClean="0"/>
              <a:t>How do I prevent plagiarism?</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Learn what Plagiarism is</a:t>
            </a:r>
          </a:p>
          <a:p>
            <a:r>
              <a:rPr lang="en-US" dirty="0" smtClean="0"/>
              <a:t>Be mindful while doing research and track resources</a:t>
            </a:r>
          </a:p>
          <a:p>
            <a:r>
              <a:rPr lang="en-US" dirty="0" smtClean="0"/>
              <a:t>Paraphrase</a:t>
            </a:r>
          </a:p>
          <a:p>
            <a:r>
              <a:rPr lang="en-US" dirty="0" smtClean="0"/>
              <a:t>Cite</a:t>
            </a:r>
          </a:p>
          <a:p>
            <a:r>
              <a:rPr lang="en-US" dirty="0" smtClean="0"/>
              <a:t>Quote</a:t>
            </a:r>
          </a:p>
          <a:p>
            <a:r>
              <a:rPr lang="en-US" dirty="0" smtClean="0"/>
              <a:t>Reference</a:t>
            </a:r>
          </a:p>
          <a:p>
            <a:r>
              <a:rPr lang="en-US" dirty="0" smtClean="0"/>
              <a:t>Remember to Cite your own material if used before</a:t>
            </a:r>
          </a:p>
          <a:p>
            <a:endParaRPr lang="en-US" dirty="0"/>
          </a:p>
        </p:txBody>
      </p:sp>
    </p:spTree>
    <p:extLst>
      <p:ext uri="{BB962C8B-B14F-4D97-AF65-F5344CB8AC3E}">
        <p14:creationId xmlns:p14="http://schemas.microsoft.com/office/powerpoint/2010/main" val="37929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Life of Harper Lee</a:t>
            </a:r>
            <a:endParaRPr lang="en-US" dirty="0"/>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p:pic>
      <p:sp>
        <p:nvSpPr>
          <p:cNvPr id="4" name="Text Placeholder 3"/>
          <p:cNvSpPr>
            <a:spLocks noGrp="1"/>
          </p:cNvSpPr>
          <p:nvPr>
            <p:ph type="body" sz="half" idx="2"/>
          </p:nvPr>
        </p:nvSpPr>
        <p:spPr/>
        <p:txBody>
          <a:bodyPr/>
          <a:lstStyle/>
          <a:p>
            <a:r>
              <a:rPr lang="en-US" dirty="0" smtClean="0"/>
              <a:t>What do we know about her?</a:t>
            </a:r>
          </a:p>
          <a:p>
            <a:r>
              <a:rPr lang="en-US" dirty="0" smtClean="0"/>
              <a:t>What can we learn about her?</a:t>
            </a:r>
          </a:p>
          <a:p>
            <a:r>
              <a:rPr lang="en-US" dirty="0" smtClean="0"/>
              <a:t>What resources can we use?</a:t>
            </a:r>
          </a:p>
          <a:p>
            <a:r>
              <a:rPr lang="en-US" dirty="0" smtClean="0"/>
              <a:t>How do we distinguish the information we found to see if a citation is necessary?</a:t>
            </a:r>
          </a:p>
          <a:p>
            <a:endParaRPr lang="en-US"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We “Know”</a:t>
            </a:r>
            <a:endParaRPr lang="en-US" dirty="0"/>
          </a:p>
        </p:txBody>
      </p:sp>
      <p:sp>
        <p:nvSpPr>
          <p:cNvPr id="4" name="Text Placeholder 3"/>
          <p:cNvSpPr>
            <a:spLocks noGrp="1"/>
          </p:cNvSpPr>
          <p:nvPr>
            <p:ph type="body" sz="half" idx="2"/>
          </p:nvPr>
        </p:nvSpPr>
        <p:spPr/>
        <p:txBody>
          <a:bodyPr/>
          <a:lstStyle/>
          <a:p>
            <a:r>
              <a:rPr lang="en-US" dirty="0" smtClean="0"/>
              <a:t>Student Feedback Activity… (Fill in information here)</a:t>
            </a:r>
            <a:endParaRPr lang="en-US" dirty="0"/>
          </a:p>
        </p:txBody>
      </p:sp>
      <p:pic>
        <p:nvPicPr>
          <p:cNvPr id="1032" name="Picture 8" descr="https://encrypted-tbn3.gstatic.com/images?q=tbn:ANd9GcTQ-GwhRSiUnDD1-Sh7_pDF2zR13Z4-rECbgiqhi0I8XaVsB5qI"/>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824" r="8824"/>
          <a:stretch>
            <a:fillRect/>
          </a:stretch>
        </p:blipFill>
        <p:spPr bwMode="auto">
          <a:xfrm>
            <a:off x="5579917" y="1925485"/>
            <a:ext cx="5505665" cy="391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50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We “Found”</a:t>
            </a:r>
            <a:endParaRPr lang="en-US" dirty="0"/>
          </a:p>
        </p:txBody>
      </p:sp>
      <p:sp>
        <p:nvSpPr>
          <p:cNvPr id="4" name="Text Placeholder 3"/>
          <p:cNvSpPr>
            <a:spLocks noGrp="1"/>
          </p:cNvSpPr>
          <p:nvPr>
            <p:ph type="body" sz="half" idx="2"/>
          </p:nvPr>
        </p:nvSpPr>
        <p:spPr/>
        <p:txBody>
          <a:bodyPr/>
          <a:lstStyle/>
          <a:p>
            <a:r>
              <a:rPr lang="en-US" dirty="0" smtClean="0"/>
              <a:t>Student Research Activity</a:t>
            </a:r>
          </a:p>
          <a:p>
            <a:r>
              <a:rPr lang="en-US" dirty="0" smtClean="0"/>
              <a:t>(Utilize computers and resources to determine facts regarding the topic)</a:t>
            </a:r>
            <a:endParaRPr lang="en-US" dirty="0"/>
          </a:p>
        </p:txBody>
      </p:sp>
      <p:pic>
        <p:nvPicPr>
          <p:cNvPr id="2050" name="Picture 2" descr="http://s3.amazonaws.com/libapps/accounts/12722/images/ResearchIcon-300x300.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4453" b="14453"/>
          <a:stretch>
            <a:fillRect/>
          </a:stretch>
        </p:blipFill>
        <p:spPr bwMode="auto">
          <a:xfrm>
            <a:off x="4654671" y="1600200"/>
            <a:ext cx="643091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12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5" name="Text Placeholder 4"/>
          <p:cNvSpPr>
            <a:spLocks noGrp="1"/>
          </p:cNvSpPr>
          <p:nvPr>
            <p:ph type="body" sz="half" idx="2"/>
          </p:nvPr>
        </p:nvSpPr>
        <p:spPr/>
        <p:txBody>
          <a:bodyPr/>
          <a:lstStyle/>
          <a:p>
            <a:r>
              <a:rPr lang="en-US" dirty="0" smtClean="0"/>
              <a:t>Compare what we “know” versus what we </a:t>
            </a:r>
            <a:r>
              <a:rPr lang="en-US" smtClean="0"/>
              <a:t>“found”</a:t>
            </a:r>
            <a:endParaRPr lang="en-US"/>
          </a:p>
        </p:txBody>
      </p:sp>
      <p:pic>
        <p:nvPicPr>
          <p:cNvPr id="3076" name="Picture 4" descr="http://www.quotewerks.com/images/FeatureImages/CompareConsumerPricing.p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719" b="27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20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MLA Formatting</a:t>
            </a:r>
            <a:endParaRPr lang="en-US" dirty="0"/>
          </a:p>
        </p:txBody>
      </p:sp>
      <p:sp>
        <p:nvSpPr>
          <p:cNvPr id="4" name="Text Placeholder 3"/>
          <p:cNvSpPr>
            <a:spLocks noGrp="1"/>
          </p:cNvSpPr>
          <p:nvPr>
            <p:ph type="body" sz="half" idx="2"/>
          </p:nvPr>
        </p:nvSpPr>
        <p:spPr>
          <a:xfrm>
            <a:off x="1104900" y="1506682"/>
            <a:ext cx="9980682" cy="1859973"/>
          </a:xfrm>
        </p:spPr>
        <p:txBody>
          <a:bodyPr/>
          <a:lstStyle/>
          <a:p>
            <a:r>
              <a:rPr lang="en-US" sz="1600" dirty="0"/>
              <a:t>MLA (Modern Language Association) style is most commonly used to write papers and cite sources within the liberal arts and humanities. This resource, updated to reflect the </a:t>
            </a:r>
            <a:r>
              <a:rPr lang="en-US" sz="1600" i="1" dirty="0"/>
              <a:t>MLA Handbook for Writers of Research Papers</a:t>
            </a:r>
            <a:r>
              <a:rPr lang="en-US" sz="1600" dirty="0"/>
              <a:t> (7</a:t>
            </a:r>
            <a:r>
              <a:rPr lang="en-US" sz="1600" baseline="30000" dirty="0"/>
              <a:t>th</a:t>
            </a:r>
            <a:r>
              <a:rPr lang="en-US" sz="1600" dirty="0"/>
              <a:t> ed.) and the </a:t>
            </a:r>
            <a:r>
              <a:rPr lang="en-US" sz="1600" i="1" dirty="0"/>
              <a:t>MLA Style Manual and Guide to Scholarly Publishing</a:t>
            </a:r>
            <a:r>
              <a:rPr lang="en-US" sz="1600" dirty="0"/>
              <a:t>(3</a:t>
            </a:r>
            <a:r>
              <a:rPr lang="en-US" sz="1600" baseline="30000" dirty="0"/>
              <a:t>rd</a:t>
            </a:r>
            <a:r>
              <a:rPr lang="en-US" sz="1600" dirty="0"/>
              <a:t> ed.), offers examples for the general format of MLA research papers, in-text citations, endnotes/footnotes, and the Works Cited page</a:t>
            </a:r>
            <a:r>
              <a:rPr lang="en-US" sz="1600" dirty="0" smtClean="0"/>
              <a:t>.</a:t>
            </a:r>
          </a:p>
          <a:p>
            <a:r>
              <a:rPr lang="en-US" dirty="0"/>
              <a:t>https://owl.english.purdue.edu/owl/resource/747/01/</a:t>
            </a:r>
          </a:p>
        </p:txBody>
      </p:sp>
    </p:spTree>
    <p:extLst>
      <p:ext uri="{BB962C8B-B14F-4D97-AF65-F5344CB8AC3E}">
        <p14:creationId xmlns:p14="http://schemas.microsoft.com/office/powerpoint/2010/main" val="2239251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Page</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sz="1800" u="sng" dirty="0" smtClean="0">
              <a:hlinkClick r:id="rId2"/>
            </a:endParaRPr>
          </a:p>
          <a:p>
            <a:r>
              <a:rPr lang="en-US" sz="1800" u="sng" dirty="0" smtClean="0">
                <a:hlinkClick r:id="rId2"/>
              </a:rPr>
              <a:t>https</a:t>
            </a:r>
            <a:r>
              <a:rPr lang="en-US" sz="1800" u="sng" dirty="0">
                <a:hlinkClick r:id="rId2"/>
              </a:rPr>
              <a:t>://</a:t>
            </a:r>
            <a:r>
              <a:rPr lang="en-US" sz="1800" u="sng" dirty="0" smtClean="0">
                <a:hlinkClick r:id="rId2"/>
              </a:rPr>
              <a:t>drive.google.com/file/d/0B1yU_yipXT0BTDdCQXRneTJKUlk/view?usp=sharing</a:t>
            </a:r>
            <a:endParaRPr lang="en-US" sz="1800" u="sng" dirty="0" smtClean="0"/>
          </a:p>
          <a:p>
            <a:r>
              <a:rPr lang="en-US" sz="1800" dirty="0" smtClean="0"/>
              <a:t>Example time stamped 1:57-2:50 on video</a:t>
            </a:r>
          </a:p>
          <a:p>
            <a:r>
              <a:rPr lang="en-US" dirty="0" smtClean="0"/>
              <a:t>Double Spaced</a:t>
            </a:r>
          </a:p>
          <a:p>
            <a:r>
              <a:rPr lang="en-US" dirty="0" smtClean="0"/>
              <a:t>Heading is Centered</a:t>
            </a:r>
          </a:p>
          <a:p>
            <a:r>
              <a:rPr lang="en-US" dirty="0" smtClean="0"/>
              <a:t>Hanging indent</a:t>
            </a:r>
          </a:p>
          <a:p>
            <a:r>
              <a:rPr lang="en-US" dirty="0" smtClean="0"/>
              <a:t>Proper formatting: </a:t>
            </a:r>
          </a:p>
          <a:p>
            <a:pPr lvl="1"/>
            <a:r>
              <a:rPr lang="en-US" dirty="0" smtClean="0"/>
              <a:t>Alphabetical by Authors last name then first, do not use titles such as Mr. Mrs. </a:t>
            </a:r>
            <a:r>
              <a:rPr lang="en-US" dirty="0" err="1" smtClean="0"/>
              <a:t>Etc</a:t>
            </a:r>
            <a:endParaRPr lang="en-US" dirty="0" smtClean="0"/>
          </a:p>
          <a:p>
            <a:pPr lvl="1"/>
            <a:r>
              <a:rPr lang="en-US" dirty="0" smtClean="0"/>
              <a:t>Capitalize Titles, but not articles like </a:t>
            </a:r>
            <a:r>
              <a:rPr lang="en-US" i="1" dirty="0" smtClean="0"/>
              <a:t>to, a, and</a:t>
            </a:r>
          </a:p>
          <a:p>
            <a:pPr lvl="1"/>
            <a:r>
              <a:rPr lang="en-US" dirty="0" smtClean="0"/>
              <a:t>Use italics for larger works (books, journals)</a:t>
            </a:r>
          </a:p>
          <a:p>
            <a:pPr lvl="1"/>
            <a:r>
              <a:rPr lang="en-US" dirty="0" smtClean="0"/>
              <a:t>Use quotations for smaller works (articles, poems)</a:t>
            </a:r>
          </a:p>
          <a:p>
            <a:pPr lvl="1"/>
            <a:r>
              <a:rPr lang="en-US" dirty="0" smtClean="0"/>
              <a:t>URLs are no longer required, except on instructor based preference… list at end of reference</a:t>
            </a:r>
          </a:p>
          <a:p>
            <a:pPr lvl="1"/>
            <a:endParaRPr lang="en-US" dirty="0"/>
          </a:p>
        </p:txBody>
      </p:sp>
    </p:spTree>
    <p:extLst>
      <p:ext uri="{BB962C8B-B14F-4D97-AF65-F5344CB8AC3E}">
        <p14:creationId xmlns:p14="http://schemas.microsoft.com/office/powerpoint/2010/main" val="697015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In-Text Citations</a:t>
            </a:r>
            <a:endParaRPr lang="en-US" dirty="0"/>
          </a:p>
        </p:txBody>
      </p:sp>
      <p:sp>
        <p:nvSpPr>
          <p:cNvPr id="3" name="Content Placeholder 2"/>
          <p:cNvSpPr>
            <a:spLocks noGrp="1"/>
          </p:cNvSpPr>
          <p:nvPr>
            <p:ph idx="1"/>
          </p:nvPr>
        </p:nvSpPr>
        <p:spPr/>
        <p:txBody>
          <a:bodyPr/>
          <a:lstStyle/>
          <a:p>
            <a:r>
              <a:rPr lang="en-US" dirty="0" smtClean="0"/>
              <a:t>Basic Citation Details</a:t>
            </a:r>
          </a:p>
          <a:p>
            <a:r>
              <a:rPr lang="en-US" dirty="0" smtClean="0"/>
              <a:t>4 Lines or More Differences</a:t>
            </a:r>
          </a:p>
          <a:p>
            <a:r>
              <a:rPr lang="en-US" sz="1800" u="sng" dirty="0">
                <a:hlinkClick r:id="rId2"/>
              </a:rPr>
              <a:t>https://</a:t>
            </a:r>
            <a:r>
              <a:rPr lang="en-US" sz="1800" u="sng" dirty="0" smtClean="0">
                <a:hlinkClick r:id="rId2"/>
              </a:rPr>
              <a:t>drive.google.com/file/d/0B1yU_yipXT0BVjVocVhQdHFvMlk/view?usp=sharing</a:t>
            </a:r>
            <a:endParaRPr lang="en-US" sz="1800" u="sng" dirty="0" smtClean="0"/>
          </a:p>
          <a:p>
            <a:r>
              <a:rPr lang="en-US" sz="1800" dirty="0" smtClean="0"/>
              <a:t>Example time stamped 1:55-4:10 and 7:05-8:40 on video</a:t>
            </a:r>
            <a:endParaRPr lang="en-US" sz="1800" dirty="0"/>
          </a:p>
        </p:txBody>
      </p:sp>
    </p:spTree>
    <p:extLst>
      <p:ext uri="{BB962C8B-B14F-4D97-AF65-F5344CB8AC3E}">
        <p14:creationId xmlns:p14="http://schemas.microsoft.com/office/powerpoint/2010/main" val="854919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Research, References</a:t>
            </a:r>
            <a:r>
              <a:rPr lang="en-US" dirty="0" smtClean="0"/>
              <a:t>, Citations, and Plagiarism</a:t>
            </a:r>
            <a:endParaRPr lang="en-US" dirty="0"/>
          </a:p>
        </p:txBody>
      </p:sp>
      <p:sp>
        <p:nvSpPr>
          <p:cNvPr id="14" name="Content Placeholder 13"/>
          <p:cNvSpPr>
            <a:spLocks noGrp="1"/>
          </p:cNvSpPr>
          <p:nvPr>
            <p:ph idx="1"/>
          </p:nvPr>
        </p:nvSpPr>
        <p:spPr/>
        <p:txBody>
          <a:bodyPr>
            <a:normAutofit fontScale="92500" lnSpcReduction="10000"/>
          </a:bodyPr>
          <a:lstStyle/>
          <a:p>
            <a:r>
              <a:rPr lang="en-US" dirty="0" smtClean="0"/>
              <a:t>What is Research?</a:t>
            </a:r>
          </a:p>
          <a:p>
            <a:r>
              <a:rPr lang="en-US" dirty="0" smtClean="0"/>
              <a:t>What types of Sources are valid?</a:t>
            </a:r>
            <a:endParaRPr lang="en-US" dirty="0" smtClean="0"/>
          </a:p>
          <a:p>
            <a:r>
              <a:rPr lang="en-US" dirty="0" smtClean="0"/>
              <a:t>When </a:t>
            </a:r>
            <a:r>
              <a:rPr lang="en-US" dirty="0" smtClean="0"/>
              <a:t>do we use references and why?</a:t>
            </a:r>
          </a:p>
          <a:p>
            <a:r>
              <a:rPr lang="en-US" dirty="0" smtClean="0"/>
              <a:t>Is a citation really needed?</a:t>
            </a:r>
          </a:p>
          <a:p>
            <a:r>
              <a:rPr lang="en-US" dirty="0" smtClean="0"/>
              <a:t>What happens if I plagiarize</a:t>
            </a:r>
            <a:r>
              <a:rPr lang="en-US" dirty="0" smtClean="0"/>
              <a:t>?</a:t>
            </a:r>
          </a:p>
          <a:p>
            <a:r>
              <a:rPr lang="en-US" dirty="0"/>
              <a:t>Tools for Detecting Plagiarism</a:t>
            </a:r>
          </a:p>
          <a:p>
            <a:r>
              <a:rPr lang="en-US" dirty="0" smtClean="0"/>
              <a:t>Define </a:t>
            </a:r>
            <a:r>
              <a:rPr lang="en-US" dirty="0" smtClean="0"/>
              <a:t>Reference or Bibliography</a:t>
            </a:r>
          </a:p>
          <a:p>
            <a:r>
              <a:rPr lang="en-US" dirty="0" smtClean="0"/>
              <a:t>Define Citation</a:t>
            </a:r>
          </a:p>
          <a:p>
            <a:r>
              <a:rPr lang="en-US" dirty="0" smtClean="0"/>
              <a:t>Define </a:t>
            </a:r>
            <a:r>
              <a:rPr lang="en-US" dirty="0" smtClean="0"/>
              <a:t>Plagiarism</a:t>
            </a:r>
          </a:p>
          <a:p>
            <a:r>
              <a:rPr lang="en-US" dirty="0" smtClean="0"/>
              <a:t>MLA Formatting</a:t>
            </a:r>
            <a:endParaRPr lang="en-US" dirty="0" smtClean="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Make it a habit now, while doing research, to track your resources.  </a:t>
            </a:r>
          </a:p>
          <a:p>
            <a:r>
              <a:rPr lang="en-US" dirty="0" smtClean="0"/>
              <a:t>Use notecards, sticky notes, or a notebook to keep a list of sites, books, authors, and other important information.</a:t>
            </a:r>
          </a:p>
          <a:p>
            <a:r>
              <a:rPr lang="en-US" dirty="0" smtClean="0"/>
              <a:t>Plagiarism can have disastrous results for a student.  As you are preparing for college, make sure you know when citations and references are required.</a:t>
            </a:r>
          </a:p>
          <a:p>
            <a:r>
              <a:rPr lang="en-US" dirty="0" smtClean="0"/>
              <a:t>Know what format is being used in order to cite and reference properly.</a:t>
            </a:r>
          </a:p>
          <a:p>
            <a:endParaRPr lang="en-US" dirty="0" smtClean="0"/>
          </a:p>
          <a:p>
            <a:endParaRPr lang="en-US" dirty="0"/>
          </a:p>
        </p:txBody>
      </p:sp>
    </p:spTree>
    <p:extLst>
      <p:ext uri="{BB962C8B-B14F-4D97-AF65-F5344CB8AC3E}">
        <p14:creationId xmlns:p14="http://schemas.microsoft.com/office/powerpoint/2010/main" val="220367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Research?</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What kind of information are you looking for?</a:t>
            </a:r>
          </a:p>
          <a:p>
            <a:pPr marL="0" indent="0">
              <a:buNone/>
            </a:pPr>
            <a:r>
              <a:rPr lang="en-US" dirty="0"/>
              <a:t>Do you want facts? Opinions? News reports? Research studies? Analyses? Personal reflections? History?</a:t>
            </a:r>
          </a:p>
          <a:p>
            <a:r>
              <a:rPr lang="en-US" b="1" dirty="0"/>
              <a:t>Where would be a likely place to look?</a:t>
            </a:r>
          </a:p>
          <a:p>
            <a:pPr marL="0" indent="0">
              <a:buNone/>
            </a:pPr>
            <a:r>
              <a:rPr lang="en-US" dirty="0"/>
              <a:t>Which sources are likely to be most useful to you? Libraries? The Internet? Academic periodicals? Newspapers? Government records?</a:t>
            </a:r>
          </a:p>
          <a:p>
            <a:pPr marL="0" indent="0">
              <a:buNone/>
            </a:pPr>
            <a:r>
              <a:rPr lang="en-US" dirty="0"/>
              <a:t>If, for example, you are searching for information on some current event, a reliable newspaper like the </a:t>
            </a:r>
            <a:r>
              <a:rPr lang="en-US" i="1" dirty="0"/>
              <a:t>New York Times</a:t>
            </a:r>
            <a:r>
              <a:rPr lang="en-US" dirty="0"/>
              <a:t> will be a useful source. Are you searching for statistics on some aspect of the U.S. population? Then, start with documents such as United States census reports. Do you want some scholarly interpretations of literature? If so, academic periodicals and books are likely to have what you’re looking for. Want to know about commercial products? Will those companies have Web sites with information? Are you searching for local history? Then a county library, government office, or local newspaper archive is likely to be the most useful.</a:t>
            </a:r>
          </a:p>
          <a:p>
            <a:r>
              <a:rPr lang="en-US" b="1" dirty="0"/>
              <a:t>How much information do you need?</a:t>
            </a:r>
          </a:p>
          <a:p>
            <a:pPr marL="0" indent="0">
              <a:buNone/>
            </a:pPr>
            <a:r>
              <a:rPr lang="en-US" dirty="0"/>
              <a:t>How many sources of information are you looking for? Do you need to view both sides of the issue</a:t>
            </a:r>
            <a:r>
              <a:rPr lang="en-US" dirty="0" smtClean="0"/>
              <a:t>?</a:t>
            </a:r>
            <a:endParaRPr lang="en-US" dirty="0"/>
          </a:p>
          <a:p>
            <a:pPr marL="0" indent="0">
              <a:buNone/>
            </a:pPr>
            <a:r>
              <a:rPr lang="en-US" sz="1300" dirty="0"/>
              <a:t>https://owl.english.purdue.edu/owl/resource/552/01/</a:t>
            </a:r>
          </a:p>
        </p:txBody>
      </p:sp>
    </p:spTree>
    <p:extLst>
      <p:ext uri="{BB962C8B-B14F-4D97-AF65-F5344CB8AC3E}">
        <p14:creationId xmlns:p14="http://schemas.microsoft.com/office/powerpoint/2010/main" val="1257545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Resources</a:t>
            </a:r>
            <a:endParaRPr lang="en-US" dirty="0"/>
          </a:p>
        </p:txBody>
      </p:sp>
      <p:sp>
        <p:nvSpPr>
          <p:cNvPr id="3" name="Text Placeholder 2"/>
          <p:cNvSpPr>
            <a:spLocks noGrp="1"/>
          </p:cNvSpPr>
          <p:nvPr>
            <p:ph type="body" idx="1"/>
          </p:nvPr>
        </p:nvSpPr>
        <p:spPr/>
        <p:txBody>
          <a:bodyPr/>
          <a:lstStyle/>
          <a:p>
            <a:r>
              <a:rPr lang="en-US" dirty="0" smtClean="0"/>
              <a:t>Primary Resource</a:t>
            </a:r>
            <a:endParaRPr lang="en-US" dirty="0"/>
          </a:p>
        </p:txBody>
      </p:sp>
      <p:sp>
        <p:nvSpPr>
          <p:cNvPr id="4" name="Content Placeholder 3"/>
          <p:cNvSpPr>
            <a:spLocks noGrp="1"/>
          </p:cNvSpPr>
          <p:nvPr>
            <p:ph sz="half" idx="2"/>
          </p:nvPr>
        </p:nvSpPr>
        <p:spPr/>
        <p:txBody>
          <a:bodyPr/>
          <a:lstStyle/>
          <a:p>
            <a:r>
              <a:rPr lang="en-US" dirty="0" smtClean="0"/>
              <a:t>Interviews</a:t>
            </a:r>
          </a:p>
          <a:p>
            <a:r>
              <a:rPr lang="en-US" dirty="0" smtClean="0"/>
              <a:t>Observations</a:t>
            </a:r>
          </a:p>
          <a:p>
            <a:r>
              <a:rPr lang="en-US" dirty="0" smtClean="0"/>
              <a:t>Surveys</a:t>
            </a:r>
          </a:p>
          <a:p>
            <a:r>
              <a:rPr lang="en-US" dirty="0" smtClean="0"/>
              <a:t>Evaluations</a:t>
            </a:r>
            <a:endParaRPr lang="en-US" dirty="0"/>
          </a:p>
        </p:txBody>
      </p:sp>
      <p:sp>
        <p:nvSpPr>
          <p:cNvPr id="5" name="Text Placeholder 4"/>
          <p:cNvSpPr>
            <a:spLocks noGrp="1"/>
          </p:cNvSpPr>
          <p:nvPr>
            <p:ph type="body" sz="quarter" idx="3"/>
          </p:nvPr>
        </p:nvSpPr>
        <p:spPr/>
        <p:txBody>
          <a:bodyPr/>
          <a:lstStyle/>
          <a:p>
            <a:r>
              <a:rPr lang="en-US" dirty="0" smtClean="0"/>
              <a:t>Secondary Resource</a:t>
            </a:r>
            <a:endParaRPr lang="en-US" dirty="0"/>
          </a:p>
        </p:txBody>
      </p:sp>
      <p:sp>
        <p:nvSpPr>
          <p:cNvPr id="6" name="Content Placeholder 5"/>
          <p:cNvSpPr>
            <a:spLocks noGrp="1"/>
          </p:cNvSpPr>
          <p:nvPr>
            <p:ph sz="quarter" idx="4"/>
          </p:nvPr>
        </p:nvSpPr>
        <p:spPr/>
        <p:txBody>
          <a:bodyPr>
            <a:normAutofit lnSpcReduction="10000"/>
          </a:bodyPr>
          <a:lstStyle/>
          <a:p>
            <a:r>
              <a:rPr lang="en-US" dirty="0" smtClean="0"/>
              <a:t>Books</a:t>
            </a:r>
          </a:p>
          <a:p>
            <a:r>
              <a:rPr lang="en-US" dirty="0" smtClean="0"/>
              <a:t>Journals</a:t>
            </a:r>
          </a:p>
          <a:p>
            <a:r>
              <a:rPr lang="en-US" dirty="0" smtClean="0"/>
              <a:t>Websites (Internet)</a:t>
            </a:r>
          </a:p>
          <a:p>
            <a:r>
              <a:rPr lang="en-US" dirty="0" smtClean="0"/>
              <a:t>Periodicals</a:t>
            </a:r>
          </a:p>
          <a:p>
            <a:r>
              <a:rPr lang="en-US" dirty="0" smtClean="0"/>
              <a:t>Multi-media</a:t>
            </a:r>
          </a:p>
          <a:p>
            <a:r>
              <a:rPr lang="en-US" dirty="0" smtClean="0"/>
              <a:t>Flyers</a:t>
            </a:r>
          </a:p>
          <a:p>
            <a:r>
              <a:rPr lang="en-US" dirty="0" smtClean="0"/>
              <a:t>Government Reports</a:t>
            </a:r>
          </a:p>
          <a:p>
            <a:r>
              <a:rPr lang="en-US" dirty="0" smtClean="0"/>
              <a:t>Advertising</a:t>
            </a:r>
          </a:p>
          <a:p>
            <a:pPr marL="0" indent="0">
              <a:buNone/>
            </a:pPr>
            <a:endParaRPr lang="en-US" dirty="0"/>
          </a:p>
        </p:txBody>
      </p:sp>
    </p:spTree>
    <p:extLst>
      <p:ext uri="{BB962C8B-B14F-4D97-AF65-F5344CB8AC3E}">
        <p14:creationId xmlns:p14="http://schemas.microsoft.com/office/powerpoint/2010/main" val="3547763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Resources (cont.)</a:t>
            </a:r>
            <a:endParaRPr lang="en-US" dirty="0"/>
          </a:p>
        </p:txBody>
      </p:sp>
      <p:sp>
        <p:nvSpPr>
          <p:cNvPr id="3" name="Content Placeholder 2"/>
          <p:cNvSpPr>
            <a:spLocks noGrp="1"/>
          </p:cNvSpPr>
          <p:nvPr>
            <p:ph idx="1"/>
          </p:nvPr>
        </p:nvSpPr>
        <p:spPr/>
        <p:txBody>
          <a:bodyPr/>
          <a:lstStyle/>
          <a:p>
            <a:r>
              <a:rPr lang="en-US" dirty="0"/>
              <a:t>The world is full of information to be found—however, not all of it is valid, useful, or accurate. Evaluating sources of information that you are considering using in your writing is an important step in any research activity</a:t>
            </a:r>
            <a:r>
              <a:rPr lang="en-US" dirty="0" smtClean="0"/>
              <a:t>.</a:t>
            </a:r>
          </a:p>
          <a:p>
            <a:r>
              <a:rPr lang="en-US" dirty="0" smtClean="0"/>
              <a:t>Evaluating resources is a skill.  You have to know what is reliable, factual, or usable information.  Is it biased information?  Does it fit the need for your specific project?</a:t>
            </a:r>
          </a:p>
          <a:p>
            <a:r>
              <a:rPr lang="en-US" dirty="0" smtClean="0"/>
              <a:t>Clues can be found in the citation of your source.  Don’t waste time reading a study if the citation is an advertising agency or ‘for-profit’ resource.</a:t>
            </a:r>
          </a:p>
          <a:p>
            <a:r>
              <a:rPr lang="en-US" dirty="0" smtClean="0"/>
              <a:t>As you read a resource… Is what you are reading fact, opinion, or propaganda?</a:t>
            </a:r>
          </a:p>
          <a:p>
            <a:r>
              <a:rPr lang="en-US" dirty="0" smtClean="0"/>
              <a:t>A resource could be valid for one person’s project, but not for another.  </a:t>
            </a:r>
            <a:endParaRPr lang="en-US" dirty="0"/>
          </a:p>
        </p:txBody>
      </p:sp>
    </p:spTree>
    <p:extLst>
      <p:ext uri="{BB962C8B-B14F-4D97-AF65-F5344CB8AC3E}">
        <p14:creationId xmlns:p14="http://schemas.microsoft.com/office/powerpoint/2010/main" val="3232582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idx="1"/>
          </p:nvPr>
        </p:nvSpPr>
        <p:spPr/>
        <p:txBody>
          <a:bodyPr/>
          <a:lstStyle/>
          <a:p>
            <a:r>
              <a:rPr lang="en-US" dirty="0" smtClean="0"/>
              <a:t>Definition	</a:t>
            </a:r>
            <a:endParaRPr lang="en-US" dirty="0"/>
          </a:p>
        </p:txBody>
      </p:sp>
      <p:sp>
        <p:nvSpPr>
          <p:cNvPr id="4" name="Content Placeholder 3"/>
          <p:cNvSpPr>
            <a:spLocks noGrp="1"/>
          </p:cNvSpPr>
          <p:nvPr>
            <p:ph sz="half" idx="2"/>
          </p:nvPr>
        </p:nvSpPr>
        <p:spPr/>
        <p:txBody>
          <a:bodyPr>
            <a:normAutofit/>
          </a:bodyPr>
          <a:lstStyle/>
          <a:p>
            <a:r>
              <a:rPr lang="en-US" b="1" dirty="0" smtClean="0"/>
              <a:t>3:</a:t>
            </a:r>
            <a:r>
              <a:rPr lang="en-US" dirty="0"/>
              <a:t>  something that </a:t>
            </a:r>
            <a:r>
              <a:rPr lang="en-US" dirty="0">
                <a:hlinkClick r:id="rId2"/>
              </a:rPr>
              <a:t>refers</a:t>
            </a:r>
            <a:r>
              <a:rPr lang="en-US" dirty="0"/>
              <a:t>: as</a:t>
            </a:r>
          </a:p>
          <a:p>
            <a:r>
              <a:rPr lang="en-US" b="1" dirty="0"/>
              <a:t>a</a:t>
            </a:r>
            <a:r>
              <a:rPr lang="en-US" dirty="0"/>
              <a:t> </a:t>
            </a:r>
            <a:r>
              <a:rPr lang="en-US" b="1" dirty="0"/>
              <a:t>:</a:t>
            </a:r>
            <a:r>
              <a:rPr lang="en-US" dirty="0"/>
              <a:t>  </a:t>
            </a:r>
            <a:r>
              <a:rPr lang="en-US" cap="small" dirty="0">
                <a:hlinkClick r:id="rId3"/>
              </a:rPr>
              <a:t>allusion</a:t>
            </a:r>
            <a:r>
              <a:rPr lang="en-US" dirty="0"/>
              <a:t>, </a:t>
            </a:r>
            <a:r>
              <a:rPr lang="en-US" cap="small" dirty="0">
                <a:hlinkClick r:id="rId4"/>
              </a:rPr>
              <a:t>mention</a:t>
            </a:r>
            <a:endParaRPr lang="en-US" dirty="0"/>
          </a:p>
          <a:p>
            <a:r>
              <a:rPr lang="en-US" b="1" dirty="0"/>
              <a:t>b</a:t>
            </a:r>
            <a:r>
              <a:rPr lang="en-US" dirty="0"/>
              <a:t> </a:t>
            </a:r>
            <a:r>
              <a:rPr lang="en-US" b="1" dirty="0"/>
              <a:t>:</a:t>
            </a:r>
            <a:r>
              <a:rPr lang="en-US" dirty="0"/>
              <a:t>  something (as a sign or indication) that refers a reader or consulter to another source of information (as a book or passage)</a:t>
            </a:r>
          </a:p>
          <a:p>
            <a:r>
              <a:rPr lang="en-US" b="1" dirty="0"/>
              <a:t>c</a:t>
            </a:r>
            <a:r>
              <a:rPr lang="en-US" dirty="0"/>
              <a:t> </a:t>
            </a:r>
            <a:r>
              <a:rPr lang="en-US" b="1" dirty="0"/>
              <a:t>:</a:t>
            </a:r>
            <a:r>
              <a:rPr lang="en-US" dirty="0"/>
              <a:t>  consultation of sources of </a:t>
            </a:r>
            <a:r>
              <a:rPr lang="en-US" dirty="0" smtClean="0"/>
              <a:t>information</a:t>
            </a:r>
          </a:p>
          <a:p>
            <a:pPr marL="0" indent="0">
              <a:buNone/>
            </a:pPr>
            <a:r>
              <a:rPr lang="en-US" sz="1200" dirty="0" smtClean="0">
                <a:hlinkClick r:id="rId5"/>
              </a:rPr>
              <a:t>http</a:t>
            </a:r>
            <a:r>
              <a:rPr lang="en-US" sz="1200" dirty="0">
                <a:hlinkClick r:id="rId5"/>
              </a:rPr>
              <a:t>://</a:t>
            </a:r>
            <a:r>
              <a:rPr lang="en-US" sz="1200" dirty="0" smtClean="0">
                <a:hlinkClick r:id="rId5"/>
              </a:rPr>
              <a:t>www.merriam-webster.com/dictionary/reference</a:t>
            </a:r>
            <a:r>
              <a:rPr lang="en-US" sz="1200" dirty="0" smtClean="0"/>
              <a:t> Used definition part 3 for our purposes</a:t>
            </a:r>
            <a:endParaRPr lang="en-US" sz="1200" dirty="0"/>
          </a:p>
          <a:p>
            <a:endParaRPr lang="en-US" dirty="0" smtClean="0"/>
          </a:p>
        </p:txBody>
      </p:sp>
      <p:sp>
        <p:nvSpPr>
          <p:cNvPr id="5" name="Text Placeholder 4"/>
          <p:cNvSpPr>
            <a:spLocks noGrp="1"/>
          </p:cNvSpPr>
          <p:nvPr>
            <p:ph type="body" sz="quarter" idx="3"/>
          </p:nvPr>
        </p:nvSpPr>
        <p:spPr/>
        <p:txBody>
          <a:bodyPr/>
          <a:lstStyle/>
          <a:p>
            <a:r>
              <a:rPr lang="en-US" dirty="0" smtClean="0"/>
              <a:t>Where is a Reference Located</a:t>
            </a:r>
            <a:endParaRPr lang="en-US" dirty="0"/>
          </a:p>
        </p:txBody>
      </p:sp>
      <p:sp>
        <p:nvSpPr>
          <p:cNvPr id="6" name="Content Placeholder 5"/>
          <p:cNvSpPr>
            <a:spLocks noGrp="1"/>
          </p:cNvSpPr>
          <p:nvPr>
            <p:ph sz="quarter" idx="4"/>
          </p:nvPr>
        </p:nvSpPr>
        <p:spPr/>
        <p:txBody>
          <a:bodyPr/>
          <a:lstStyle/>
          <a:p>
            <a:r>
              <a:rPr lang="en-US" dirty="0" smtClean="0"/>
              <a:t>Depending on the format of your work, references would be listed in the </a:t>
            </a:r>
            <a:r>
              <a:rPr lang="en-US" dirty="0" smtClean="0"/>
              <a:t>Bibliography, Works Cited page, </a:t>
            </a:r>
            <a:r>
              <a:rPr lang="en-US" dirty="0" smtClean="0"/>
              <a:t>or Reference page at the end of your work.</a:t>
            </a:r>
          </a:p>
          <a:p>
            <a:r>
              <a:rPr lang="en-US" dirty="0" smtClean="0"/>
              <a:t>In a presentation, you would place references in the slide or on the notes coordinating with the topic slide</a:t>
            </a:r>
          </a:p>
          <a:p>
            <a:endParaRPr lang="en-US" dirty="0"/>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a:t>
            </a:r>
            <a:endParaRPr lang="en-US" dirty="0"/>
          </a:p>
        </p:txBody>
      </p:sp>
      <p:sp>
        <p:nvSpPr>
          <p:cNvPr id="3" name="Text Placeholder 2"/>
          <p:cNvSpPr>
            <a:spLocks noGrp="1"/>
          </p:cNvSpPr>
          <p:nvPr>
            <p:ph type="body" idx="1"/>
          </p:nvPr>
        </p:nvSpPr>
        <p:spPr/>
        <p:txBody>
          <a:bodyPr/>
          <a:lstStyle/>
          <a:p>
            <a:r>
              <a:rPr lang="en-US" dirty="0" smtClean="0"/>
              <a:t>What type of information is needed?		</a:t>
            </a:r>
            <a:endParaRPr lang="en-US" dirty="0"/>
          </a:p>
        </p:txBody>
      </p:sp>
      <p:sp>
        <p:nvSpPr>
          <p:cNvPr id="4" name="Content Placeholder 3"/>
          <p:cNvSpPr>
            <a:spLocks noGrp="1"/>
          </p:cNvSpPr>
          <p:nvPr>
            <p:ph sz="half" idx="2"/>
          </p:nvPr>
        </p:nvSpPr>
        <p:spPr/>
        <p:txBody>
          <a:bodyPr>
            <a:normAutofit/>
          </a:bodyPr>
          <a:lstStyle/>
          <a:p>
            <a:r>
              <a:rPr lang="en-US" b="1" dirty="0" smtClean="0"/>
              <a:t>Author</a:t>
            </a:r>
            <a:endParaRPr lang="en-US" dirty="0"/>
          </a:p>
          <a:p>
            <a:r>
              <a:rPr lang="en-US" b="1" dirty="0" smtClean="0"/>
              <a:t>Title of Work</a:t>
            </a:r>
            <a:endParaRPr lang="en-US" dirty="0"/>
          </a:p>
          <a:p>
            <a:r>
              <a:rPr lang="en-US" b="1" dirty="0" smtClean="0"/>
              <a:t>Publication date</a:t>
            </a:r>
            <a:endParaRPr lang="en-US" dirty="0"/>
          </a:p>
          <a:p>
            <a:r>
              <a:rPr lang="en-US" b="1" dirty="0" smtClean="0"/>
              <a:t>Volume (if applies)</a:t>
            </a:r>
          </a:p>
          <a:p>
            <a:r>
              <a:rPr lang="en-US" b="1" dirty="0" smtClean="0"/>
              <a:t>Publisher</a:t>
            </a:r>
          </a:p>
          <a:p>
            <a:r>
              <a:rPr lang="en-US" b="1" dirty="0" smtClean="0"/>
              <a:t>Web address (if applies)</a:t>
            </a:r>
          </a:p>
          <a:p>
            <a:r>
              <a:rPr lang="en-US" b="1" dirty="0" smtClean="0"/>
              <a:t>Page numbers</a:t>
            </a:r>
            <a:endParaRPr lang="en-US" dirty="0" smtClean="0"/>
          </a:p>
          <a:p>
            <a:endParaRPr lang="en-US" dirty="0" smtClean="0"/>
          </a:p>
        </p:txBody>
      </p:sp>
      <p:sp>
        <p:nvSpPr>
          <p:cNvPr id="5" name="Text Placeholder 4"/>
          <p:cNvSpPr>
            <a:spLocks noGrp="1"/>
          </p:cNvSpPr>
          <p:nvPr>
            <p:ph type="body" sz="quarter" idx="3"/>
          </p:nvPr>
        </p:nvSpPr>
        <p:spPr/>
        <p:txBody>
          <a:bodyPr/>
          <a:lstStyle/>
          <a:p>
            <a:r>
              <a:rPr lang="en-US" dirty="0" smtClean="0"/>
              <a:t>How do I format this information?</a:t>
            </a:r>
            <a:endParaRPr lang="en-US" dirty="0"/>
          </a:p>
        </p:txBody>
      </p:sp>
      <p:sp>
        <p:nvSpPr>
          <p:cNvPr id="6" name="Content Placeholder 5"/>
          <p:cNvSpPr>
            <a:spLocks noGrp="1"/>
          </p:cNvSpPr>
          <p:nvPr>
            <p:ph sz="quarter" idx="4"/>
          </p:nvPr>
        </p:nvSpPr>
        <p:spPr/>
        <p:txBody>
          <a:bodyPr/>
          <a:lstStyle/>
          <a:p>
            <a:r>
              <a:rPr lang="en-US" dirty="0" smtClean="0"/>
              <a:t>What format are you using?</a:t>
            </a:r>
          </a:p>
          <a:p>
            <a:r>
              <a:rPr lang="en-US" dirty="0" smtClean="0"/>
              <a:t>MLA or APA</a:t>
            </a:r>
          </a:p>
          <a:p>
            <a:r>
              <a:rPr lang="en-US" dirty="0"/>
              <a:t>Purdue Owl https://owl.english.purdue.edu/owl/</a:t>
            </a:r>
            <a:endParaRPr lang="en-US" dirty="0" smtClean="0"/>
          </a:p>
          <a:p>
            <a:r>
              <a:rPr lang="en-US" dirty="0" smtClean="0"/>
              <a:t>Has your teacher given you any other instructions?</a:t>
            </a:r>
            <a:endParaRPr lang="en-US" dirty="0"/>
          </a:p>
        </p:txBody>
      </p:sp>
    </p:spTree>
    <p:extLst>
      <p:ext uri="{BB962C8B-B14F-4D97-AF65-F5344CB8AC3E}">
        <p14:creationId xmlns:p14="http://schemas.microsoft.com/office/powerpoint/2010/main" val="186054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Text Placeholder 2"/>
          <p:cNvSpPr>
            <a:spLocks noGrp="1"/>
          </p:cNvSpPr>
          <p:nvPr>
            <p:ph type="body" idx="1"/>
          </p:nvPr>
        </p:nvSpPr>
        <p:spPr/>
        <p:txBody>
          <a:bodyPr/>
          <a:lstStyle/>
          <a:p>
            <a:r>
              <a:rPr lang="en-US" dirty="0" smtClean="0"/>
              <a:t>Definition</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t>1</a:t>
            </a:r>
            <a:r>
              <a:rPr lang="en-US" dirty="0"/>
              <a:t>  an official summons to appear (as before a court)</a:t>
            </a:r>
          </a:p>
          <a:p>
            <a:r>
              <a:rPr lang="en-US" b="1" dirty="0"/>
              <a:t>2</a:t>
            </a:r>
          </a:p>
          <a:p>
            <a:r>
              <a:rPr lang="en-US" b="1" dirty="0"/>
              <a:t>a</a:t>
            </a:r>
            <a:r>
              <a:rPr lang="en-US" dirty="0"/>
              <a:t> </a:t>
            </a:r>
            <a:r>
              <a:rPr lang="en-US" b="1" dirty="0"/>
              <a:t>:</a:t>
            </a:r>
            <a:r>
              <a:rPr lang="en-US" dirty="0"/>
              <a:t>  an act of quoting; </a:t>
            </a:r>
            <a:r>
              <a:rPr lang="en-US" i="1" dirty="0"/>
              <a:t>especially</a:t>
            </a:r>
            <a:r>
              <a:rPr lang="en-US" dirty="0"/>
              <a:t> </a:t>
            </a:r>
            <a:r>
              <a:rPr lang="en-US" b="1" dirty="0"/>
              <a:t>:</a:t>
            </a:r>
            <a:r>
              <a:rPr lang="en-US" dirty="0"/>
              <a:t>  the citing of a previously settled case at law</a:t>
            </a:r>
          </a:p>
          <a:p>
            <a:r>
              <a:rPr lang="en-US" b="1" dirty="0"/>
              <a:t>b</a:t>
            </a:r>
            <a:r>
              <a:rPr lang="en-US" dirty="0"/>
              <a:t> </a:t>
            </a:r>
            <a:r>
              <a:rPr lang="en-US" b="1" dirty="0"/>
              <a:t>:</a:t>
            </a:r>
            <a:r>
              <a:rPr lang="en-US" dirty="0"/>
              <a:t>  </a:t>
            </a:r>
            <a:r>
              <a:rPr lang="en-US" cap="small" dirty="0">
                <a:hlinkClick r:id="rId2"/>
              </a:rPr>
              <a:t>excerpt</a:t>
            </a:r>
            <a:r>
              <a:rPr lang="en-US" dirty="0"/>
              <a:t>, </a:t>
            </a:r>
            <a:r>
              <a:rPr lang="en-US" cap="small" dirty="0">
                <a:hlinkClick r:id="rId3"/>
              </a:rPr>
              <a:t>quotation</a:t>
            </a:r>
            <a:endParaRPr lang="en-US" dirty="0"/>
          </a:p>
          <a:p>
            <a:r>
              <a:rPr lang="en-US" b="1" dirty="0"/>
              <a:t>3</a:t>
            </a:r>
          </a:p>
          <a:p>
            <a:r>
              <a:rPr lang="en-US" b="1" dirty="0"/>
              <a:t>:</a:t>
            </a:r>
            <a:r>
              <a:rPr lang="en-US" dirty="0"/>
              <a:t>  </a:t>
            </a:r>
            <a:r>
              <a:rPr lang="en-US" cap="small" dirty="0">
                <a:hlinkClick r:id="rId4"/>
              </a:rPr>
              <a:t>mention</a:t>
            </a:r>
            <a:r>
              <a:rPr lang="en-US" dirty="0"/>
              <a:t>: as</a:t>
            </a:r>
          </a:p>
          <a:p>
            <a:r>
              <a:rPr lang="en-US" b="1" dirty="0"/>
              <a:t>a</a:t>
            </a:r>
            <a:r>
              <a:rPr lang="en-US" dirty="0"/>
              <a:t> </a:t>
            </a:r>
            <a:r>
              <a:rPr lang="en-US" b="1" dirty="0"/>
              <a:t>:</a:t>
            </a:r>
            <a:r>
              <a:rPr lang="en-US" dirty="0"/>
              <a:t>  a formal statement of the achievements of a person receiving an academic honor</a:t>
            </a:r>
          </a:p>
          <a:p>
            <a:r>
              <a:rPr lang="en-US" b="1" dirty="0"/>
              <a:t>b</a:t>
            </a:r>
            <a:r>
              <a:rPr lang="en-US" dirty="0"/>
              <a:t> </a:t>
            </a:r>
            <a:r>
              <a:rPr lang="en-US" b="1" dirty="0"/>
              <a:t>:</a:t>
            </a:r>
            <a:r>
              <a:rPr lang="en-US" dirty="0"/>
              <a:t>  specific reference in a military dispatch to meritorious performance of </a:t>
            </a:r>
            <a:r>
              <a:rPr lang="en-US" dirty="0" smtClean="0"/>
              <a:t>duty</a:t>
            </a:r>
          </a:p>
          <a:p>
            <a:pPr marL="0" indent="0">
              <a:buNone/>
            </a:pPr>
            <a:r>
              <a:rPr lang="en-US" sz="1700" dirty="0">
                <a:hlinkClick r:id="rId5"/>
              </a:rPr>
              <a:t>http://</a:t>
            </a:r>
            <a:r>
              <a:rPr lang="en-US" sz="1700" dirty="0" smtClean="0">
                <a:hlinkClick r:id="rId5"/>
              </a:rPr>
              <a:t>www.merriam-webster.com/dictionary/citation</a:t>
            </a:r>
            <a:r>
              <a:rPr lang="en-US" sz="1700" dirty="0" smtClean="0"/>
              <a:t> For our purposes, we are using definition 2b</a:t>
            </a:r>
            <a:endParaRPr lang="en-US" sz="1700" dirty="0"/>
          </a:p>
          <a:p>
            <a:endParaRPr lang="en-US" dirty="0"/>
          </a:p>
        </p:txBody>
      </p:sp>
      <p:sp>
        <p:nvSpPr>
          <p:cNvPr id="5" name="Text Placeholder 4"/>
          <p:cNvSpPr>
            <a:spLocks noGrp="1"/>
          </p:cNvSpPr>
          <p:nvPr>
            <p:ph type="body" sz="quarter" idx="3"/>
          </p:nvPr>
        </p:nvSpPr>
        <p:spPr/>
        <p:txBody>
          <a:bodyPr/>
          <a:lstStyle/>
          <a:p>
            <a:r>
              <a:rPr lang="en-US" dirty="0" smtClean="0"/>
              <a:t>Where is a citation located?</a:t>
            </a:r>
            <a:endParaRPr lang="en-US" dirty="0"/>
          </a:p>
        </p:txBody>
      </p:sp>
      <p:sp>
        <p:nvSpPr>
          <p:cNvPr id="6" name="Content Placeholder 5"/>
          <p:cNvSpPr>
            <a:spLocks noGrp="1"/>
          </p:cNvSpPr>
          <p:nvPr>
            <p:ph sz="quarter" idx="4"/>
          </p:nvPr>
        </p:nvSpPr>
        <p:spPr/>
        <p:txBody>
          <a:bodyPr/>
          <a:lstStyle/>
          <a:p>
            <a:r>
              <a:rPr lang="en-US" dirty="0" smtClean="0"/>
              <a:t>A citation is located in the body of the text of your work</a:t>
            </a:r>
          </a:p>
          <a:p>
            <a:r>
              <a:rPr lang="en-US" dirty="0" smtClean="0"/>
              <a:t>Depending on the style you are using, will determine if you cite at the beginning, end of sentence, or end of section</a:t>
            </a:r>
          </a:p>
          <a:p>
            <a:endParaRPr lang="en-US" dirty="0"/>
          </a:p>
        </p:txBody>
      </p:sp>
    </p:spTree>
    <p:extLst>
      <p:ext uri="{BB962C8B-B14F-4D97-AF65-F5344CB8AC3E}">
        <p14:creationId xmlns:p14="http://schemas.microsoft.com/office/powerpoint/2010/main" val="284869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 cont.</a:t>
            </a:r>
            <a:endParaRPr lang="en-US" dirty="0"/>
          </a:p>
        </p:txBody>
      </p:sp>
      <p:sp>
        <p:nvSpPr>
          <p:cNvPr id="3" name="Text Placeholder 2"/>
          <p:cNvSpPr>
            <a:spLocks noGrp="1"/>
          </p:cNvSpPr>
          <p:nvPr>
            <p:ph type="body" idx="1"/>
          </p:nvPr>
        </p:nvSpPr>
        <p:spPr/>
        <p:txBody>
          <a:bodyPr/>
          <a:lstStyle/>
          <a:p>
            <a:r>
              <a:rPr lang="en-US" dirty="0" smtClean="0"/>
              <a:t>What type of information is needed?		</a:t>
            </a:r>
            <a:endParaRPr lang="en-US" dirty="0"/>
          </a:p>
        </p:txBody>
      </p:sp>
      <p:sp>
        <p:nvSpPr>
          <p:cNvPr id="4" name="Content Placeholder 3"/>
          <p:cNvSpPr>
            <a:spLocks noGrp="1"/>
          </p:cNvSpPr>
          <p:nvPr>
            <p:ph sz="half" idx="2"/>
          </p:nvPr>
        </p:nvSpPr>
        <p:spPr/>
        <p:txBody>
          <a:bodyPr>
            <a:normAutofit/>
          </a:bodyPr>
          <a:lstStyle/>
          <a:p>
            <a:r>
              <a:rPr lang="en-US" b="1" dirty="0" smtClean="0"/>
              <a:t>Author</a:t>
            </a:r>
            <a:endParaRPr lang="en-US" dirty="0"/>
          </a:p>
          <a:p>
            <a:r>
              <a:rPr lang="en-US" b="1" dirty="0" smtClean="0"/>
              <a:t>Title of Work</a:t>
            </a:r>
            <a:endParaRPr lang="en-US" dirty="0"/>
          </a:p>
          <a:p>
            <a:r>
              <a:rPr lang="en-US" b="1" dirty="0" smtClean="0"/>
              <a:t>Web address (if applies)</a:t>
            </a:r>
          </a:p>
          <a:p>
            <a:r>
              <a:rPr lang="en-US" b="1" dirty="0" smtClean="0"/>
              <a:t>Page numbers</a:t>
            </a:r>
            <a:endParaRPr lang="en-US" dirty="0" smtClean="0"/>
          </a:p>
          <a:p>
            <a:endParaRPr lang="en-US" dirty="0" smtClean="0"/>
          </a:p>
        </p:txBody>
      </p:sp>
      <p:sp>
        <p:nvSpPr>
          <p:cNvPr id="5" name="Text Placeholder 4"/>
          <p:cNvSpPr>
            <a:spLocks noGrp="1"/>
          </p:cNvSpPr>
          <p:nvPr>
            <p:ph type="body" sz="quarter" idx="3"/>
          </p:nvPr>
        </p:nvSpPr>
        <p:spPr/>
        <p:txBody>
          <a:bodyPr/>
          <a:lstStyle/>
          <a:p>
            <a:r>
              <a:rPr lang="en-US" dirty="0" smtClean="0"/>
              <a:t>How do I format this information?</a:t>
            </a:r>
            <a:endParaRPr lang="en-US" dirty="0"/>
          </a:p>
        </p:txBody>
      </p:sp>
      <p:sp>
        <p:nvSpPr>
          <p:cNvPr id="6" name="Content Placeholder 5"/>
          <p:cNvSpPr>
            <a:spLocks noGrp="1"/>
          </p:cNvSpPr>
          <p:nvPr>
            <p:ph sz="quarter" idx="4"/>
          </p:nvPr>
        </p:nvSpPr>
        <p:spPr/>
        <p:txBody>
          <a:bodyPr/>
          <a:lstStyle/>
          <a:p>
            <a:r>
              <a:rPr lang="en-US" dirty="0" smtClean="0"/>
              <a:t>What format are you using?</a:t>
            </a:r>
          </a:p>
          <a:p>
            <a:r>
              <a:rPr lang="en-US" dirty="0" smtClean="0"/>
              <a:t>MLA or APA</a:t>
            </a:r>
          </a:p>
          <a:p>
            <a:r>
              <a:rPr lang="en-US" dirty="0"/>
              <a:t>Purdue Owl https://owl.english.purdue.edu/owl/</a:t>
            </a:r>
            <a:endParaRPr lang="en-US" dirty="0" smtClean="0"/>
          </a:p>
          <a:p>
            <a:r>
              <a:rPr lang="en-US" dirty="0" smtClean="0"/>
              <a:t>Has your teacher given you any other instructions?</a:t>
            </a:r>
            <a:endParaRPr lang="en-US" dirty="0"/>
          </a:p>
        </p:txBody>
      </p:sp>
    </p:spTree>
    <p:extLst>
      <p:ext uri="{BB962C8B-B14F-4D97-AF65-F5344CB8AC3E}">
        <p14:creationId xmlns:p14="http://schemas.microsoft.com/office/powerpoint/2010/main" val="305648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1052</Words>
  <Application>Microsoft Office PowerPoint</Application>
  <PresentationFormat>Widescreen</PresentationFormat>
  <Paragraphs>171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Euphemia</vt:lpstr>
      <vt:lpstr>Plantagenet Cherokee</vt:lpstr>
      <vt:lpstr>Wingdings</vt:lpstr>
      <vt:lpstr>Academic Literature 16x9</vt:lpstr>
      <vt:lpstr>Whose idea was it really?</vt:lpstr>
      <vt:lpstr>Research, References, Citations, and Plagiarism</vt:lpstr>
      <vt:lpstr>What is Research?</vt:lpstr>
      <vt:lpstr>Valid Resources</vt:lpstr>
      <vt:lpstr>Valid Resources (cont.)</vt:lpstr>
      <vt:lpstr>References</vt:lpstr>
      <vt:lpstr>References cont.</vt:lpstr>
      <vt:lpstr>Citations</vt:lpstr>
      <vt:lpstr>Citations cont.</vt:lpstr>
      <vt:lpstr>Plagiarism</vt:lpstr>
      <vt:lpstr>Plagiarism Tools</vt:lpstr>
      <vt:lpstr>Plagiarism cont.</vt:lpstr>
      <vt:lpstr>The Life of Harper Lee</vt:lpstr>
      <vt:lpstr>Information We “Know”</vt:lpstr>
      <vt:lpstr>Information We “Found”</vt:lpstr>
      <vt:lpstr>Discussion</vt:lpstr>
      <vt:lpstr>MLA Formatting</vt:lpstr>
      <vt:lpstr>Works Cited Page</vt:lpstr>
      <vt:lpstr>In-Text Citations</vt:lpstr>
      <vt:lpstr>Review</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2015-09-16T11:33:08Z</dcterms:created>
  <dcterms:modified xsi:type="dcterms:W3CDTF">2016-02-23T14:58:04Z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